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753600" cy="73152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layfair Display Bold" panose="020B0604020202020204" charset="-18"/>
      <p:regular r:id="rId16"/>
    </p:embeddedFont>
    <p:embeddedFont>
      <p:font typeface="Lustria" panose="020B0604020202020204" charset="0"/>
      <p:regular r:id="rId17"/>
    </p:embeddedFont>
    <p:embeddedFont>
      <p:font typeface="PT Sans Bold" panose="020B0604020202020204" charset="-18"/>
      <p:regular r:id="rId18"/>
    </p:embeddedFont>
    <p:embeddedFont>
      <p:font typeface="Moontime" panose="020B0604020202020204" charset="0"/>
      <p:regular r:id="rId19"/>
    </p:embeddedFont>
    <p:embeddedFont>
      <p:font typeface="Playfair Display" panose="020B0604020202020204" charset="-18"/>
      <p:regular r:id="rId20"/>
    </p:embeddedFont>
    <p:embeddedFont>
      <p:font typeface="PT Sans" panose="020B0604020202020204" charset="-18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3" d="100"/>
          <a:sy n="103" d="100"/>
        </p:scale>
        <p:origin x="16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cloud.microsoft/e/tv288p1ieN" TargetMode="External"/><Relationship Id="rId2" Type="http://schemas.openxmlformats.org/officeDocument/2006/relationships/hyperlink" Target="https://forms.cloud.microsoft/e/6g0Cp6uG0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forms.cloud.microsoft/e/6zczZZquUJ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karolina.novinc@vevu.h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77502" y="2378422"/>
            <a:ext cx="3675954" cy="1661743"/>
          </a:xfrm>
          <a:custGeom>
            <a:avLst/>
            <a:gdLst/>
            <a:ahLst/>
            <a:cxnLst/>
            <a:rect l="l" t="t" r="r" b="b"/>
            <a:pathLst>
              <a:path w="3675954" h="1661743">
                <a:moveTo>
                  <a:pt x="0" y="0"/>
                </a:moveTo>
                <a:lnTo>
                  <a:pt x="3675954" y="0"/>
                </a:lnTo>
                <a:lnTo>
                  <a:pt x="3675954" y="1661743"/>
                </a:lnTo>
                <a:lnTo>
                  <a:pt x="0" y="16617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704" b="-57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095666" y="6366882"/>
            <a:ext cx="4570207" cy="948318"/>
          </a:xfrm>
          <a:custGeom>
            <a:avLst/>
            <a:gdLst/>
            <a:ahLst/>
            <a:cxnLst/>
            <a:rect l="l" t="t" r="r" b="b"/>
            <a:pathLst>
              <a:path w="4570207" h="948318">
                <a:moveTo>
                  <a:pt x="0" y="0"/>
                </a:moveTo>
                <a:lnTo>
                  <a:pt x="4570207" y="0"/>
                </a:lnTo>
                <a:lnTo>
                  <a:pt x="4570207" y="948318"/>
                </a:lnTo>
                <a:lnTo>
                  <a:pt x="0" y="948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33363" y="6193246"/>
            <a:ext cx="1069389" cy="1041613"/>
          </a:xfrm>
          <a:custGeom>
            <a:avLst/>
            <a:gdLst/>
            <a:ahLst/>
            <a:cxnLst/>
            <a:rect l="l" t="t" r="r" b="b"/>
            <a:pathLst>
              <a:path w="1069389" h="1041613">
                <a:moveTo>
                  <a:pt x="0" y="0"/>
                </a:moveTo>
                <a:lnTo>
                  <a:pt x="1069389" y="0"/>
                </a:lnTo>
                <a:lnTo>
                  <a:pt x="1069389" y="1041612"/>
                </a:lnTo>
                <a:lnTo>
                  <a:pt x="0" y="10416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5559" y="6439706"/>
            <a:ext cx="3112130" cy="802670"/>
          </a:xfrm>
          <a:custGeom>
            <a:avLst/>
            <a:gdLst/>
            <a:ahLst/>
            <a:cxnLst/>
            <a:rect l="l" t="t" r="r" b="b"/>
            <a:pathLst>
              <a:path w="3112130" h="802670">
                <a:moveTo>
                  <a:pt x="0" y="0"/>
                </a:moveTo>
                <a:lnTo>
                  <a:pt x="3112130" y="0"/>
                </a:lnTo>
                <a:lnTo>
                  <a:pt x="3112130" y="802670"/>
                </a:lnTo>
                <a:lnTo>
                  <a:pt x="0" y="8026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1000"/>
            </a:blip>
            <a:stretch>
              <a:fillRect/>
            </a:stretch>
          </a:blipFill>
          <a:effectLst>
            <a:softEdge rad="63500"/>
          </a:effectLst>
        </p:spPr>
      </p:sp>
      <p:sp>
        <p:nvSpPr>
          <p:cNvPr id="6" name="TextBox 6"/>
          <p:cNvSpPr txBox="1"/>
          <p:nvPr/>
        </p:nvSpPr>
        <p:spPr>
          <a:xfrm>
            <a:off x="1458294" y="1294686"/>
            <a:ext cx="704486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9"/>
              </a:lnSpc>
              <a:spcBef>
                <a:spcPct val="0"/>
              </a:spcBef>
            </a:pPr>
            <a:r>
              <a:rPr lang="en-US" sz="2299" b="1" u="none" strike="noStrike" spc="4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BIP program</a:t>
            </a:r>
          </a:p>
          <a:p>
            <a:pPr marL="0" lvl="0" indent="0" algn="l">
              <a:lnSpc>
                <a:spcPts val="3219"/>
              </a:lnSpc>
              <a:spcBef>
                <a:spcPct val="0"/>
              </a:spcBef>
            </a:pPr>
            <a:r>
              <a:rPr lang="en-US" sz="2299" b="1" u="none" strike="noStrike" spc="4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Smart </a:t>
            </a:r>
            <a:r>
              <a:rPr lang="en-US" sz="2299" b="1" u="none" strike="noStrike" spc="45" dirty="0" smtClean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University, </a:t>
            </a:r>
            <a:r>
              <a:rPr lang="en-US" sz="2299" b="1" u="none" strike="noStrike" spc="4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Smart Campus III edition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95666" y="3912014"/>
            <a:ext cx="3025229" cy="921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01"/>
              </a:lnSpc>
              <a:spcBef>
                <a:spcPct val="0"/>
              </a:spcBef>
            </a:pPr>
            <a:r>
              <a:rPr lang="en-US" sz="5358" dirty="0">
                <a:solidFill>
                  <a:srgbClr val="000000"/>
                </a:solidFill>
                <a:latin typeface="Moontime"/>
                <a:ea typeface="Moontime"/>
                <a:cs typeface="Moontime"/>
                <a:sym typeface="Moontime"/>
              </a:rPr>
              <a:t>Vukovar, Croatia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2657999" y="3331516"/>
            <a:ext cx="6043159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9"/>
              </a:lnSpc>
              <a:spcBef>
                <a:spcPct val="0"/>
              </a:spcBef>
            </a:pPr>
            <a:r>
              <a:rPr lang="en-US" sz="1200" spc="139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UNIVERSITY OF APPLIED SCIENCES “LAVOSLAV  RUŽIČKA” IN VUKOVAR</a:t>
            </a:r>
            <a:r>
              <a:rPr lang="en-US" sz="1200" b="1" spc="139" dirty="0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7237313" y="3560963"/>
            <a:ext cx="3909936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  <a:spcBef>
                <a:spcPct val="0"/>
              </a:spcBef>
            </a:pPr>
            <a:r>
              <a:rPr lang="en-US" sz="1200" spc="139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SMART UNIVERSITY SMART CAMPUS III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25437" y="91707"/>
            <a:ext cx="3028163" cy="1937381"/>
          </a:xfrm>
          <a:custGeom>
            <a:avLst/>
            <a:gdLst/>
            <a:ahLst/>
            <a:cxnLst/>
            <a:rect l="l" t="t" r="r" b="b"/>
            <a:pathLst>
              <a:path w="3028163" h="1937381">
                <a:moveTo>
                  <a:pt x="0" y="0"/>
                </a:moveTo>
                <a:lnTo>
                  <a:pt x="3028163" y="0"/>
                </a:lnTo>
                <a:lnTo>
                  <a:pt x="3028163" y="1937381"/>
                </a:lnTo>
                <a:lnTo>
                  <a:pt x="0" y="19373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093" b="-21208"/>
            </a:stretch>
          </a:blipFill>
          <a:effectLst>
            <a:softEdge rad="317500"/>
          </a:effectLst>
        </p:spPr>
      </p:sp>
      <p:sp>
        <p:nvSpPr>
          <p:cNvPr id="3" name="TextBox 3"/>
          <p:cNvSpPr txBox="1"/>
          <p:nvPr/>
        </p:nvSpPr>
        <p:spPr>
          <a:xfrm>
            <a:off x="1862592" y="3214339"/>
            <a:ext cx="755759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b="1" spc="32" dirty="0" smtClean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Lustria"/>
              </a:rPr>
              <a:t>WARM </a:t>
            </a:r>
            <a:r>
              <a:rPr lang="en-US" sz="1400" b="1" spc="32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Lustria"/>
              </a:rPr>
              <a:t>REGARDS, AND THANK YOU FOR YOUR VALUED PARTNERSHIP!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74022" y="63715"/>
            <a:ext cx="5439436" cy="12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20"/>
              </a:lnSpc>
              <a:spcBef>
                <a:spcPct val="0"/>
              </a:spcBef>
            </a:pPr>
            <a:r>
              <a:rPr lang="en-US" sz="7014" dirty="0">
                <a:solidFill>
                  <a:srgbClr val="000000"/>
                </a:solidFill>
                <a:latin typeface="Moontime"/>
                <a:ea typeface="Moontime"/>
                <a:cs typeface="Moontime"/>
                <a:sym typeface="Moontime"/>
              </a:rPr>
              <a:t>Exp</a:t>
            </a:r>
            <a:r>
              <a:rPr lang="en-US" sz="7014" u="none" dirty="0">
                <a:solidFill>
                  <a:srgbClr val="000000"/>
                </a:solidFill>
                <a:latin typeface="Moontime"/>
                <a:ea typeface="Moontime"/>
                <a:cs typeface="Moontime"/>
                <a:sym typeface="Moontime"/>
              </a:rPr>
              <a:t>ression of Interest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2700" y="2667000"/>
            <a:ext cx="9022080" cy="257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241"/>
              </a:lnSpc>
              <a:spcBef>
                <a:spcPct val="0"/>
              </a:spcBef>
            </a:pPr>
            <a:r>
              <a:rPr lang="en-GB" sz="1600" b="1" spc="32" dirty="0" smtClean="0">
                <a:solidFill>
                  <a:srgbClr val="7030A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Smart </a:t>
            </a:r>
            <a:r>
              <a:rPr lang="en-GB" sz="1600" b="1" spc="32" dirty="0">
                <a:solidFill>
                  <a:srgbClr val="7030A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ideas, smart people, and a smart campus — we hope to welcome you in Vukovar!</a:t>
            </a:r>
            <a:endParaRPr lang="en-US" sz="1600" b="1" spc="32" dirty="0">
              <a:solidFill>
                <a:srgbClr val="7030A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4403" y="235589"/>
            <a:ext cx="1197840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696" dirty="0">
                <a:solidFill>
                  <a:srgbClr val="4B4B4B"/>
                </a:solidFill>
                <a:latin typeface="Lustria"/>
                <a:ea typeface="Lustria"/>
                <a:cs typeface="Lustria"/>
                <a:sym typeface="Lustria"/>
              </a:rPr>
              <a:t>08</a:t>
            </a:r>
          </a:p>
        </p:txBody>
      </p:sp>
      <p:sp>
        <p:nvSpPr>
          <p:cNvPr id="7" name="Freeform 5"/>
          <p:cNvSpPr/>
          <p:nvPr/>
        </p:nvSpPr>
        <p:spPr>
          <a:xfrm>
            <a:off x="145559" y="6439706"/>
            <a:ext cx="3112130" cy="802670"/>
          </a:xfrm>
          <a:custGeom>
            <a:avLst/>
            <a:gdLst/>
            <a:ahLst/>
            <a:cxnLst/>
            <a:rect l="l" t="t" r="r" b="b"/>
            <a:pathLst>
              <a:path w="3112130" h="802670">
                <a:moveTo>
                  <a:pt x="0" y="0"/>
                </a:moveTo>
                <a:lnTo>
                  <a:pt x="3112130" y="0"/>
                </a:lnTo>
                <a:lnTo>
                  <a:pt x="3112130" y="802670"/>
                </a:lnTo>
                <a:lnTo>
                  <a:pt x="0" y="8026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1000"/>
            </a:blip>
            <a:stretch>
              <a:fillRect/>
            </a:stretch>
          </a:blipFill>
          <a:effectLst>
            <a:softEdge rad="63500"/>
          </a:effectLst>
        </p:spPr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960" y="6277322"/>
            <a:ext cx="4572396" cy="951058"/>
          </a:xfrm>
          <a:prstGeom prst="rect">
            <a:avLst/>
          </a:prstGeom>
        </p:spPr>
      </p:pic>
      <p:sp>
        <p:nvSpPr>
          <p:cNvPr id="9" name="Freeform 6"/>
          <p:cNvSpPr/>
          <p:nvPr/>
        </p:nvSpPr>
        <p:spPr>
          <a:xfrm>
            <a:off x="4572000" y="6186767"/>
            <a:ext cx="1069389" cy="1041613"/>
          </a:xfrm>
          <a:custGeom>
            <a:avLst/>
            <a:gdLst/>
            <a:ahLst/>
            <a:cxnLst/>
            <a:rect l="l" t="t" r="r" b="b"/>
            <a:pathLst>
              <a:path w="1069389" h="1041613">
                <a:moveTo>
                  <a:pt x="0" y="0"/>
                </a:moveTo>
                <a:lnTo>
                  <a:pt x="1069389" y="0"/>
                </a:lnTo>
                <a:lnTo>
                  <a:pt x="1069389" y="1041612"/>
                </a:lnTo>
                <a:lnTo>
                  <a:pt x="0" y="10416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5831" y="1548809"/>
            <a:ext cx="9221938" cy="442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b="1" u="none" strike="noStrike" spc="35" dirty="0" smtClean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Organizer </a:t>
            </a:r>
            <a:r>
              <a:rPr lang="en-US" sz="1799" b="1" u="none" strike="noStrike" spc="3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/ Host HEI: University of Applied Sciences “Lavoslav Ružička” in Vukovar</a:t>
            </a: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endParaRPr lang="en-US" sz="1799" b="1" u="none" strike="noStrike" spc="35" dirty="0">
              <a:solidFill>
                <a:srgbClr val="4B4B4B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b="1" u="none" strike="noStrike" spc="3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Venue: Vukovar, Croatia (Blage Zadre 2)</a:t>
            </a: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endParaRPr lang="en-US" sz="1799" b="1" u="none" strike="noStrike" spc="35" dirty="0">
              <a:solidFill>
                <a:srgbClr val="4B4B4B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b="1" u="none" strike="noStrike" spc="3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Format:</a:t>
            </a: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b="1" u="none" strike="noStrike" spc="3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•Virtual component (pre-arrival)</a:t>
            </a: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b="1" u="none" strike="noStrike" spc="3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•Physical mobility: 20–24 April </a:t>
            </a:r>
            <a:r>
              <a:rPr lang="en-US" sz="1799" b="1" u="none" strike="noStrike" spc="35" dirty="0" smtClean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2026</a:t>
            </a:r>
            <a:endParaRPr lang="hr-HR" sz="1799" b="1" u="none" strike="noStrike" spc="35" dirty="0" smtClean="0">
              <a:solidFill>
                <a:srgbClr val="4B4B4B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endParaRPr lang="en-US" sz="1799" b="1" u="none" strike="noStrike" spc="35" dirty="0">
              <a:solidFill>
                <a:srgbClr val="4B4B4B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>
              <a:lnSpc>
                <a:spcPts val="2519"/>
              </a:lnSpc>
              <a:spcBef>
                <a:spcPct val="0"/>
              </a:spcBef>
            </a:pPr>
            <a:r>
              <a:rPr lang="en-GB" sz="1799" b="1" spc="3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</a:rPr>
              <a:t>BIP ID: 2025-1-HR01-KA131-HED-000319380-1 </a:t>
            </a: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b="1" u="none" strike="noStrike" spc="35" dirty="0" smtClean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Credits</a:t>
            </a:r>
            <a:r>
              <a:rPr lang="en-US" sz="1799" b="1" u="none" strike="noStrike" spc="3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: 3 ECTS </a:t>
            </a: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endParaRPr lang="en-US" sz="1799" b="1" u="none" strike="noStrike" spc="35" dirty="0">
              <a:solidFill>
                <a:srgbClr val="4B4B4B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b="1" u="none" strike="noStrike" spc="3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Working language: </a:t>
            </a:r>
            <a:r>
              <a:rPr lang="en-US" sz="1799" b="1" u="none" strike="noStrike" spc="35" dirty="0" smtClean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English</a:t>
            </a:r>
            <a:endParaRPr lang="hr-HR" sz="1799" b="1" u="none" strike="noStrike" spc="35" dirty="0" smtClean="0">
              <a:solidFill>
                <a:srgbClr val="4B4B4B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endParaRPr lang="en-US" sz="1799" b="1" u="none" strike="noStrike" spc="35" dirty="0">
              <a:solidFill>
                <a:srgbClr val="4B4B4B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0" lvl="0" indent="0" algn="l">
              <a:lnSpc>
                <a:spcPts val="1960"/>
              </a:lnSpc>
              <a:spcBef>
                <a:spcPct val="0"/>
              </a:spcBef>
            </a:pPr>
            <a:endParaRPr lang="en-US" sz="1799" b="1" u="none" strike="noStrike" spc="35" dirty="0">
              <a:solidFill>
                <a:srgbClr val="4B4B4B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095666" y="6366882"/>
            <a:ext cx="4570207" cy="948318"/>
          </a:xfrm>
          <a:custGeom>
            <a:avLst/>
            <a:gdLst/>
            <a:ahLst/>
            <a:cxnLst/>
            <a:rect l="l" t="t" r="r" b="b"/>
            <a:pathLst>
              <a:path w="4570207" h="948318">
                <a:moveTo>
                  <a:pt x="0" y="0"/>
                </a:moveTo>
                <a:lnTo>
                  <a:pt x="4570207" y="0"/>
                </a:lnTo>
                <a:lnTo>
                  <a:pt x="4570207" y="948318"/>
                </a:lnTo>
                <a:lnTo>
                  <a:pt x="0" y="94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87466" y="6062874"/>
            <a:ext cx="1069389" cy="1041613"/>
          </a:xfrm>
          <a:custGeom>
            <a:avLst/>
            <a:gdLst/>
            <a:ahLst/>
            <a:cxnLst/>
            <a:rect l="l" t="t" r="r" b="b"/>
            <a:pathLst>
              <a:path w="1069389" h="1041613">
                <a:moveTo>
                  <a:pt x="0" y="0"/>
                </a:moveTo>
                <a:lnTo>
                  <a:pt x="1069389" y="0"/>
                </a:lnTo>
                <a:lnTo>
                  <a:pt x="1069389" y="1041612"/>
                </a:lnTo>
                <a:lnTo>
                  <a:pt x="0" y="1041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69266" y="504825"/>
            <a:ext cx="6646115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399" b="1" u="none" strike="noStrike" spc="47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BIP: Smart University, Smart Campus III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1700" cy="7315200"/>
          </a:xfrm>
          <a:custGeom>
            <a:avLst/>
            <a:gdLst/>
            <a:ahLst/>
            <a:cxnLst/>
            <a:rect l="l" t="t" r="r" b="b"/>
            <a:pathLst>
              <a:path w="1841700" h="7315200">
                <a:moveTo>
                  <a:pt x="0" y="0"/>
                </a:moveTo>
                <a:lnTo>
                  <a:pt x="1841700" y="0"/>
                </a:lnTo>
                <a:lnTo>
                  <a:pt x="18417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761" r="-1829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46048" y="417286"/>
            <a:ext cx="6860313" cy="5792621"/>
            <a:chOff x="0" y="-76200"/>
            <a:chExt cx="9147084" cy="7723494"/>
          </a:xfrm>
        </p:grpSpPr>
        <p:sp>
          <p:nvSpPr>
            <p:cNvPr id="4" name="AutoShape 4"/>
            <p:cNvSpPr/>
            <p:nvPr/>
          </p:nvSpPr>
          <p:spPr>
            <a:xfrm>
              <a:off x="0" y="1567686"/>
              <a:ext cx="786540" cy="630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40227" y="1833737"/>
              <a:ext cx="9006857" cy="5813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GB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The “Smart University, Smart Campus III” is an interdisciplinary Blended Intensive Program combining online sessions and in-person activities</a:t>
              </a:r>
              <a:r>
                <a:rPr lang="en-GB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.</a:t>
              </a: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</a:t>
              </a:r>
              <a:r>
                <a:rPr lang="en-GB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Students </a:t>
              </a:r>
              <a:r>
                <a:rPr lang="en-GB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will work in mixed, interdisciplinary teams on practical, hands-on challenges related to smart campus development</a:t>
              </a:r>
              <a:r>
                <a:rPr lang="en-GB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.</a:t>
              </a: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</a:t>
              </a:r>
              <a:r>
                <a:rPr lang="en-GB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Interdisciplinary field</a:t>
              </a:r>
              <a:r>
                <a:rPr lang="en-US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. </a:t>
              </a:r>
              <a:endParaRPr lang="hr-HR" sz="1400" spc="28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BIP mail </a:t>
              </a:r>
              <a:r>
                <a:rPr lang="en-GB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field</a:t>
              </a: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: </a:t>
              </a:r>
              <a:r>
                <a:rPr lang="en-US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Interdisciplinary field</a:t>
              </a: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- </a:t>
              </a:r>
              <a:r>
                <a:rPr lang="en-US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</a:t>
              </a:r>
              <a:r>
                <a:rPr lang="en-US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(0188</a:t>
              </a:r>
              <a:r>
                <a:rPr lang="en-US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)</a:t>
              </a: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ISCED</a:t>
              </a:r>
              <a:endParaRPr lang="en-US" sz="1400" spc="28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 spc="28" dirty="0" smtClean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Participants </a:t>
              </a:r>
              <a:r>
                <a:rPr lang="en-US" sz="1400" b="1" spc="28" dirty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gain skills in: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•smart university/campus design and digital solutions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•interdisciplinary teamwork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•innovation and problem-solving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•sustainability and wellbeing in higher education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spc="28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 spc="28" dirty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Target group:</a:t>
              </a:r>
              <a:r>
                <a:rPr lang="en-US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20–30 undergraduate and graduate students from: Economics (0410) Law (0488</a:t>
              </a:r>
              <a:r>
                <a:rPr lang="en-US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)</a:t>
              </a: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</a:t>
              </a:r>
              <a:r>
                <a:rPr lang="en-US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Physiotherapy </a:t>
              </a:r>
              <a:r>
                <a:rPr lang="en-US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(0915</a:t>
              </a:r>
              <a:r>
                <a:rPr lang="en-US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)</a:t>
              </a:r>
              <a:endParaRPr lang="hr-HR" sz="1400" spc="28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spc="28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 spc="28" dirty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Objective: </a:t>
              </a:r>
              <a:r>
                <a:rPr lang="en-GB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To </a:t>
              </a:r>
              <a:r>
                <a:rPr lang="en-GB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foster interdisciplinary collaboration and innovation within smart learning and campus environments</a:t>
              </a:r>
              <a:r>
                <a:rPr lang="en-GB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.</a:t>
              </a: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(</a:t>
              </a:r>
              <a:r>
                <a:rPr lang="en-GB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In </a:t>
              </a:r>
              <a:r>
                <a:rPr lang="en-GB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line with the </a:t>
              </a: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program </a:t>
              </a:r>
              <a:r>
                <a:rPr lang="en-GB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priority</a:t>
              </a: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: D</a:t>
              </a:r>
              <a:r>
                <a:rPr lang="en-GB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igital transformation</a:t>
              </a: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)</a:t>
              </a:r>
              <a:endParaRPr lang="en-US" sz="1400" spc="28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2331080" cy="926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79"/>
                </a:lnSpc>
                <a:spcBef>
                  <a:spcPct val="0"/>
                </a:spcBef>
              </a:pPr>
              <a:r>
                <a:rPr lang="en-US" sz="4199" spc="487" dirty="0">
                  <a:solidFill>
                    <a:srgbClr val="4B4B4B"/>
                  </a:solidFill>
                  <a:latin typeface="Lustria"/>
                  <a:ea typeface="Lustria"/>
                  <a:cs typeface="Lustria"/>
                  <a:sym typeface="Lustria"/>
                </a:rPr>
                <a:t>01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-5400000">
            <a:off x="-2340744" y="2340744"/>
            <a:ext cx="7315200" cy="2633711"/>
          </a:xfrm>
          <a:custGeom>
            <a:avLst/>
            <a:gdLst/>
            <a:ahLst/>
            <a:cxnLst/>
            <a:rect l="l" t="t" r="r" b="b"/>
            <a:pathLst>
              <a:path w="7315200" h="2633711">
                <a:moveTo>
                  <a:pt x="0" y="0"/>
                </a:moveTo>
                <a:lnTo>
                  <a:pt x="7315200" y="0"/>
                </a:lnTo>
                <a:lnTo>
                  <a:pt x="7315200" y="2633712"/>
                </a:lnTo>
                <a:lnTo>
                  <a:pt x="0" y="263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799" b="-15595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32592" y="6139999"/>
            <a:ext cx="1111209" cy="1082346"/>
          </a:xfrm>
          <a:custGeom>
            <a:avLst/>
            <a:gdLst/>
            <a:ahLst/>
            <a:cxnLst/>
            <a:rect l="l" t="t" r="r" b="b"/>
            <a:pathLst>
              <a:path w="1111209" h="1082346">
                <a:moveTo>
                  <a:pt x="0" y="0"/>
                </a:moveTo>
                <a:lnTo>
                  <a:pt x="1111209" y="0"/>
                </a:lnTo>
                <a:lnTo>
                  <a:pt x="1111209" y="1082346"/>
                </a:lnTo>
                <a:lnTo>
                  <a:pt x="0" y="10823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842608" y="150501"/>
            <a:ext cx="6506669" cy="103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>
                    <a:alpha val="60000"/>
                  </a:srgbClr>
                </a:solidFill>
                <a:latin typeface="Moontime"/>
                <a:ea typeface="Moontime"/>
                <a:cs typeface="Moontime"/>
                <a:sym typeface="Moontime"/>
              </a:rPr>
              <a:t>Program description </a:t>
            </a:r>
          </a:p>
        </p:txBody>
      </p:sp>
      <p:sp>
        <p:nvSpPr>
          <p:cNvPr id="10" name="Freeform 10"/>
          <p:cNvSpPr/>
          <p:nvPr/>
        </p:nvSpPr>
        <p:spPr>
          <a:xfrm>
            <a:off x="5036154" y="6207013"/>
            <a:ext cx="4570207" cy="948318"/>
          </a:xfrm>
          <a:custGeom>
            <a:avLst/>
            <a:gdLst/>
            <a:ahLst/>
            <a:cxnLst/>
            <a:rect l="l" t="t" r="r" b="b"/>
            <a:pathLst>
              <a:path w="4570207" h="948318">
                <a:moveTo>
                  <a:pt x="0" y="0"/>
                </a:moveTo>
                <a:lnTo>
                  <a:pt x="4570207" y="0"/>
                </a:lnTo>
                <a:lnTo>
                  <a:pt x="4570207" y="948318"/>
                </a:lnTo>
                <a:lnTo>
                  <a:pt x="0" y="948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524989"/>
            <a:ext cx="4476901" cy="2079930"/>
            <a:chOff x="0" y="0"/>
            <a:chExt cx="5969202" cy="2773239"/>
          </a:xfrm>
        </p:grpSpPr>
        <p:sp>
          <p:nvSpPr>
            <p:cNvPr id="3" name="AutoShape 3"/>
            <p:cNvSpPr/>
            <p:nvPr/>
          </p:nvSpPr>
          <p:spPr>
            <a:xfrm>
              <a:off x="5032775" y="2765733"/>
              <a:ext cx="936427" cy="7506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2775300" cy="1117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00"/>
                </a:lnSpc>
                <a:spcBef>
                  <a:spcPct val="0"/>
                </a:spcBef>
              </a:pPr>
              <a:r>
                <a:rPr lang="en-US" sz="5000" spc="580" dirty="0">
                  <a:solidFill>
                    <a:srgbClr val="4B4B4B"/>
                  </a:solidFill>
                  <a:latin typeface="Lustria"/>
                  <a:ea typeface="Lustria"/>
                  <a:cs typeface="Lustria"/>
                  <a:sym typeface="Lustria"/>
                </a:rPr>
                <a:t>02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69809" y="1296362"/>
            <a:ext cx="8472583" cy="3898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  <a:spcBef>
                <a:spcPct val="0"/>
              </a:spcBef>
            </a:pPr>
            <a:r>
              <a:rPr lang="en-US" sz="1335" b="1" spc="26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Lecturers and experts are invited to propose interactive lectures, workshops, or group tasks focused on the following themes:</a:t>
            </a:r>
          </a:p>
          <a:p>
            <a:pPr algn="l">
              <a:lnSpc>
                <a:spcPts val="1869"/>
              </a:lnSpc>
              <a:spcBef>
                <a:spcPct val="0"/>
              </a:spcBef>
            </a:pPr>
            <a:endParaRPr lang="en-US" sz="1335" b="1" spc="26" dirty="0">
              <a:solidFill>
                <a:srgbClr val="4B4B4B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Smart 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and Sustainable 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Campus</a:t>
            </a:r>
            <a:endParaRPr lang="hr-HR" sz="1335" spc="26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digital solutions, resource management, economic sustainability, legal frameworks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)</a:t>
            </a:r>
            <a:endParaRPr lang="hr-HR" sz="1335" spc="26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• 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Health, Wellbeing, and Ergonomics in the Smart 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Campus</a:t>
            </a:r>
            <a:endParaRPr lang="hr-HR" sz="1335" spc="26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physical activity, injury prevention, space design, digital health support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)</a:t>
            </a:r>
            <a:endParaRPr lang="hr-HR" sz="1335" spc="26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• 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Digital Transformation of Higher 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Education</a:t>
            </a:r>
            <a:endParaRPr lang="hr-HR" sz="1335" spc="26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data management, personal data protection, ethical and legal issues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)</a:t>
            </a:r>
            <a:endParaRPr lang="hr-HR" sz="1335" spc="26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• 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Innovation and Interdisciplinary 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Solutions</a:t>
            </a:r>
            <a:endParaRPr lang="hr-HR" sz="1335" spc="26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team-based idea development involving economics, law, and physiotherapy students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)</a:t>
            </a:r>
            <a:endParaRPr lang="hr-HR" sz="1335" spc="26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• 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Case Studies and Project-Based 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Learning</a:t>
            </a:r>
            <a:endParaRPr lang="hr-HR" sz="1335" spc="26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work on real smart campus challenges and final project presentations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)</a:t>
            </a:r>
            <a:endParaRPr lang="hr-HR" sz="1335" spc="26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endParaRPr lang="hr-HR" sz="1335" spc="26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Activities 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should be designed for groups of 20–30 students and aim to encourage interdisciplinary collaboration and practical application of 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knowledge</a:t>
            </a:r>
            <a:r>
              <a:rPr lang="hr-HR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</a:t>
            </a:r>
            <a:endParaRPr lang="en-US" sz="1335" spc="26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5442591"/>
            <a:ext cx="6831224" cy="1872609"/>
          </a:xfrm>
          <a:custGeom>
            <a:avLst/>
            <a:gdLst/>
            <a:ahLst/>
            <a:cxnLst/>
            <a:rect l="l" t="t" r="r" b="b"/>
            <a:pathLst>
              <a:path w="6831224" h="1872609">
                <a:moveTo>
                  <a:pt x="0" y="0"/>
                </a:moveTo>
                <a:lnTo>
                  <a:pt x="6831224" y="0"/>
                </a:lnTo>
                <a:lnTo>
                  <a:pt x="6831224" y="1872609"/>
                </a:lnTo>
                <a:lnTo>
                  <a:pt x="0" y="1872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2135" b="-52135"/>
            </a:stretch>
          </a:blipFill>
          <a:effectLst>
            <a:softEdge rad="31750"/>
          </a:effectLst>
        </p:spPr>
      </p:sp>
      <p:sp>
        <p:nvSpPr>
          <p:cNvPr id="7" name="TextBox 7"/>
          <p:cNvSpPr txBox="1"/>
          <p:nvPr/>
        </p:nvSpPr>
        <p:spPr>
          <a:xfrm>
            <a:off x="1035346" y="326729"/>
            <a:ext cx="6506669" cy="969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80"/>
              </a:lnSpc>
              <a:spcBef>
                <a:spcPct val="0"/>
              </a:spcBef>
            </a:pPr>
            <a:r>
              <a:rPr lang="en-US" sz="5700" dirty="0">
                <a:solidFill>
                  <a:srgbClr val="000000">
                    <a:alpha val="60000"/>
                  </a:srgbClr>
                </a:solidFill>
                <a:latin typeface="Moontime"/>
                <a:ea typeface="Moontime"/>
                <a:cs typeface="Moontime"/>
                <a:sym typeface="Moontime"/>
              </a:rPr>
              <a:t>Thematic Framework: </a:t>
            </a:r>
          </a:p>
        </p:txBody>
      </p:sp>
      <p:sp>
        <p:nvSpPr>
          <p:cNvPr id="8" name="Freeform 7"/>
          <p:cNvSpPr/>
          <p:nvPr/>
        </p:nvSpPr>
        <p:spPr>
          <a:xfrm>
            <a:off x="8487386" y="6062874"/>
            <a:ext cx="1069389" cy="1041613"/>
          </a:xfrm>
          <a:custGeom>
            <a:avLst/>
            <a:gdLst/>
            <a:ahLst/>
            <a:cxnLst/>
            <a:rect l="l" t="t" r="r" b="b"/>
            <a:pathLst>
              <a:path w="1069389" h="1041613">
                <a:moveTo>
                  <a:pt x="0" y="0"/>
                </a:moveTo>
                <a:lnTo>
                  <a:pt x="1069388" y="0"/>
                </a:lnTo>
                <a:lnTo>
                  <a:pt x="1069388" y="1041612"/>
                </a:lnTo>
                <a:lnTo>
                  <a:pt x="0" y="1041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317076" cy="7315200"/>
          </a:xfrm>
          <a:custGeom>
            <a:avLst/>
            <a:gdLst/>
            <a:ahLst/>
            <a:cxnLst/>
            <a:rect l="l" t="t" r="r" b="b"/>
            <a:pathLst>
              <a:path w="2317076" h="7315200">
                <a:moveTo>
                  <a:pt x="0" y="0"/>
                </a:moveTo>
                <a:lnTo>
                  <a:pt x="2317076" y="0"/>
                </a:lnTo>
                <a:lnTo>
                  <a:pt x="2317076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161" r="-106546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2317076" y="0"/>
            <a:ext cx="2181307" cy="7315200"/>
          </a:xfrm>
          <a:prstGeom prst="rect">
            <a:avLst/>
          </a:prstGeom>
          <a:solidFill>
            <a:srgbClr val="4B4B4B">
              <a:alpha val="6667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2386084" y="1781864"/>
            <a:ext cx="2251459" cy="1057280"/>
            <a:chOff x="-567592" y="0"/>
            <a:chExt cx="3001946" cy="1409706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335837" cy="630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-567592" y="47915"/>
              <a:ext cx="3001946" cy="1361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48"/>
                </a:lnSpc>
                <a:spcBef>
                  <a:spcPct val="0"/>
                </a:spcBef>
              </a:pPr>
              <a:r>
                <a:rPr lang="en-US" sz="1963" spc="39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BIP Lectures/teachers - facilitators 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8487386" y="6062874"/>
            <a:ext cx="1069389" cy="1041613"/>
          </a:xfrm>
          <a:custGeom>
            <a:avLst/>
            <a:gdLst/>
            <a:ahLst/>
            <a:cxnLst/>
            <a:rect l="l" t="t" r="r" b="b"/>
            <a:pathLst>
              <a:path w="1069389" h="1041613">
                <a:moveTo>
                  <a:pt x="0" y="0"/>
                </a:moveTo>
                <a:lnTo>
                  <a:pt x="1069388" y="0"/>
                </a:lnTo>
                <a:lnTo>
                  <a:pt x="1069388" y="1041612"/>
                </a:lnTo>
                <a:lnTo>
                  <a:pt x="0" y="1041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717437" y="1310922"/>
            <a:ext cx="4468213" cy="3121531"/>
            <a:chOff x="0" y="-38100"/>
            <a:chExt cx="5957617" cy="4162041"/>
          </a:xfrm>
        </p:grpSpPr>
        <p:sp>
          <p:nvSpPr>
            <p:cNvPr id="9" name="TextBox 9"/>
            <p:cNvSpPr txBox="1"/>
            <p:nvPr/>
          </p:nvSpPr>
          <p:spPr>
            <a:xfrm>
              <a:off x="228236" y="892288"/>
              <a:ext cx="5501145" cy="3231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37"/>
                </a:lnSpc>
                <a:spcBef>
                  <a:spcPct val="0"/>
                </a:spcBef>
              </a:pPr>
              <a:r>
                <a:rPr lang="en-US" sz="1526" spc="30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•Online-only contributors</a:t>
              </a:r>
            </a:p>
            <a:p>
              <a:pPr algn="l">
                <a:lnSpc>
                  <a:spcPts val="2137"/>
                </a:lnSpc>
                <a:spcBef>
                  <a:spcPct val="0"/>
                </a:spcBef>
              </a:pPr>
              <a:r>
                <a:rPr lang="en-US" sz="1526" spc="30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•In-person contributors</a:t>
              </a:r>
            </a:p>
            <a:p>
              <a:pPr algn="l">
                <a:lnSpc>
                  <a:spcPts val="2137"/>
                </a:lnSpc>
                <a:spcBef>
                  <a:spcPct val="0"/>
                </a:spcBef>
              </a:pPr>
              <a:r>
                <a:rPr lang="en-US" sz="1526" spc="30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•Blended contributors (online + in-person)</a:t>
              </a:r>
              <a:endParaRPr lang="hr-HR" sz="1526" spc="30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>
                <a:lnSpc>
                  <a:spcPts val="2137"/>
                </a:lnSpc>
                <a:spcBef>
                  <a:spcPct val="0"/>
                </a:spcBef>
              </a:pPr>
              <a:endParaRPr lang="hr-HR" sz="1526" spc="30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>
                <a:lnSpc>
                  <a:spcPts val="2137"/>
                </a:lnSpc>
                <a:spcBef>
                  <a:spcPct val="0"/>
                </a:spcBef>
              </a:pPr>
              <a:r>
                <a:rPr lang="hr-HR" sz="1526" spc="30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T</a:t>
              </a:r>
              <a:r>
                <a:rPr lang="en-GB" sz="1526" spc="30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he </a:t>
              </a:r>
              <a:r>
                <a:rPr lang="en-GB" sz="1526" spc="30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methodology is at the discretion of the lecturer or expert, in line with the previously selected mode of participation (online, in-person, or blended).</a:t>
              </a:r>
              <a:endParaRPr lang="en-US" sz="1526" spc="30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algn="l">
                <a:lnSpc>
                  <a:spcPts val="2137"/>
                </a:lnSpc>
                <a:spcBef>
                  <a:spcPct val="0"/>
                </a:spcBef>
              </a:pPr>
              <a:endParaRPr lang="en-US" sz="1526" spc="30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957617" cy="745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17"/>
                </a:lnSpc>
                <a:spcBef>
                  <a:spcPct val="0"/>
                </a:spcBef>
              </a:pPr>
              <a:r>
                <a:rPr lang="en-US" sz="1726" b="1" u="none" strike="noStrike" spc="34" dirty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Lecturers and experts may participate as:</a:t>
              </a:r>
            </a:p>
            <a:p>
              <a:pPr marL="0" lvl="0" indent="0" algn="l">
                <a:lnSpc>
                  <a:spcPts val="2137"/>
                </a:lnSpc>
                <a:spcBef>
                  <a:spcPct val="0"/>
                </a:spcBef>
              </a:pPr>
              <a:endParaRPr lang="en-US" sz="1726" b="1" u="none" strike="noStrike" spc="34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8210" y="3233501"/>
              <a:ext cx="3649098" cy="34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37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667000" y="4432453"/>
            <a:ext cx="6689827" cy="188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14"/>
              </a:lnSpc>
              <a:spcBef>
                <a:spcPct val="0"/>
              </a:spcBef>
            </a:pPr>
            <a:r>
              <a:rPr lang="en-GB" sz="1510" spc="30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Final involvement depends on expressed participant interests/ </a:t>
            </a:r>
            <a:endParaRPr lang="hr-HR" sz="1510" spc="30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l">
              <a:lnSpc>
                <a:spcPts val="2114"/>
              </a:lnSpc>
              <a:spcBef>
                <a:spcPct val="0"/>
              </a:spcBef>
            </a:pPr>
            <a:r>
              <a:rPr lang="en-GB" sz="1510" spc="30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Sending /Home HEI Nomination according the available Erasmus+ funding Sending HEI (</a:t>
            </a:r>
            <a:r>
              <a:rPr lang="en-GB" sz="1510" spc="30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KA1</a:t>
            </a:r>
            <a:r>
              <a:rPr lang="hr-HR" sz="1510" spc="30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7</a:t>
            </a:r>
            <a:r>
              <a:rPr lang="en-GB" sz="1510" spc="30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 </a:t>
            </a:r>
            <a:r>
              <a:rPr lang="en-GB" sz="1510" spc="30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– STA mobility). Consult your HEI </a:t>
            </a:r>
            <a:r>
              <a:rPr lang="hr-HR" sz="1510" spc="30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</a:t>
            </a:r>
            <a:r>
              <a:rPr lang="en-GB" sz="1510" spc="30" dirty="0" err="1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rasmus</a:t>
            </a:r>
            <a:r>
              <a:rPr lang="en-GB" sz="1510" spc="30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coordinator or relevant person in IRO office. </a:t>
            </a:r>
          </a:p>
          <a:p>
            <a:pPr algn="l">
              <a:lnSpc>
                <a:spcPts val="2114"/>
              </a:lnSpc>
              <a:spcBef>
                <a:spcPct val="0"/>
              </a:spcBef>
            </a:pPr>
            <a:endParaRPr lang="en-GB" sz="1510" spc="30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2114"/>
              </a:lnSpc>
              <a:spcBef>
                <a:spcPct val="0"/>
              </a:spcBef>
            </a:pPr>
            <a:r>
              <a:rPr lang="en-GB" sz="1600" dirty="0" smtClean="0"/>
              <a:t>Participation of staff is welcome but not mandatory for sending student participants</a:t>
            </a:r>
            <a:r>
              <a:rPr lang="hr-HR" sz="1600" dirty="0" smtClean="0"/>
              <a:t> and revers. </a:t>
            </a:r>
            <a:endParaRPr lang="hr-HR" sz="1510" spc="30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62550" y="69136"/>
            <a:ext cx="1611229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sz="5999" spc="695" dirty="0">
                <a:solidFill>
                  <a:srgbClr val="4B4B4B"/>
                </a:solidFill>
                <a:latin typeface="Lustria"/>
                <a:ea typeface="Lustria"/>
                <a:cs typeface="Lustria"/>
                <a:sym typeface="Lustria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99219" y="109154"/>
            <a:ext cx="4695397" cy="969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80"/>
              </a:lnSpc>
              <a:spcBef>
                <a:spcPct val="0"/>
              </a:spcBef>
            </a:pPr>
            <a:r>
              <a:rPr lang="en-US" sz="5700" dirty="0">
                <a:solidFill>
                  <a:srgbClr val="000000">
                    <a:alpha val="60000"/>
                  </a:srgbClr>
                </a:solidFill>
                <a:latin typeface="Moontime"/>
                <a:ea typeface="Moontime"/>
                <a:cs typeface="Moontime"/>
                <a:sym typeface="Moontime"/>
              </a:rPr>
              <a:t>Staff participation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17987" y="-116856"/>
            <a:ext cx="3031620" cy="7315200"/>
          </a:xfrm>
          <a:custGeom>
            <a:avLst/>
            <a:gdLst/>
            <a:ahLst/>
            <a:cxnLst/>
            <a:rect l="l" t="t" r="r" b="b"/>
            <a:pathLst>
              <a:path w="3031620" h="7315200">
                <a:moveTo>
                  <a:pt x="0" y="0"/>
                </a:moveTo>
                <a:lnTo>
                  <a:pt x="3031620" y="0"/>
                </a:lnTo>
                <a:lnTo>
                  <a:pt x="303162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71" r="-13752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70513" y="-1762837"/>
            <a:ext cx="5978818" cy="7297255"/>
            <a:chOff x="0" y="-76200"/>
            <a:chExt cx="7971757" cy="9729674"/>
          </a:xfrm>
        </p:grpSpPr>
        <p:sp>
          <p:nvSpPr>
            <p:cNvPr id="5" name="TextBox 5"/>
            <p:cNvSpPr txBox="1"/>
            <p:nvPr/>
          </p:nvSpPr>
          <p:spPr>
            <a:xfrm>
              <a:off x="0" y="5139418"/>
              <a:ext cx="7971757" cy="4514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hr-HR" sz="1599" b="1" spc="31" dirty="0" err="1" smtClean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Nominated</a:t>
              </a:r>
              <a:r>
                <a:rPr lang="hr-HR" sz="1599" b="1" spc="31" dirty="0" smtClean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 </a:t>
              </a:r>
              <a:r>
                <a:rPr lang="hr-HR" sz="1599" b="1" spc="31" dirty="0" err="1" smtClean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by</a:t>
              </a:r>
              <a:r>
                <a:rPr lang="hr-HR" sz="1599" b="1" spc="31" dirty="0" smtClean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 </a:t>
              </a:r>
              <a:r>
                <a:rPr lang="hr-HR" sz="1599" b="1" spc="31" dirty="0" err="1" smtClean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sending</a:t>
              </a:r>
              <a:r>
                <a:rPr lang="hr-HR" sz="1599" b="1" spc="31" dirty="0" smtClean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/home HEI -  </a:t>
              </a:r>
              <a:r>
                <a:rPr lang="en-US" sz="1599" b="1" spc="31" dirty="0" smtClean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Outgoing </a:t>
              </a:r>
              <a:r>
                <a:rPr lang="en-US" sz="1599" b="1" spc="31" dirty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students from partner HEIs may participate: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 b="1" spc="31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endParaRP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 spc="31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• with Erasmus+ grants or as zero‑grant participants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 spc="31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• Mobility format: 5 days of physical mobility + mandatory online component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 spc="31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• Recommended number per institution: </a:t>
              </a:r>
              <a:r>
                <a:rPr lang="en-US" sz="1599" spc="31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3 </a:t>
              </a:r>
              <a:r>
                <a:rPr lang="en-US" sz="1599" spc="31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students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 spc="31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 spc="31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>
                <a:lnSpc>
                  <a:spcPts val="2239"/>
                </a:lnSpc>
                <a:spcBef>
                  <a:spcPct val="0"/>
                </a:spcBef>
              </a:pPr>
              <a:r>
                <a:rPr lang="en-GB" sz="1599" spc="31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3 ECTS recognized (as part of the curriculum or as extra-curricular ECTS, recorded in the Diploma Supplement).</a:t>
              </a:r>
              <a:endParaRPr lang="en-US" sz="1599" spc="31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algn="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spc="31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673017" y="-76200"/>
              <a:ext cx="995323" cy="926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spc="487" dirty="0">
                  <a:solidFill>
                    <a:srgbClr val="4B4B4B"/>
                  </a:solidFill>
                  <a:latin typeface="Lustria"/>
                  <a:ea typeface="Lustria"/>
                  <a:cs typeface="Lustria"/>
                  <a:sym typeface="Lustria"/>
                </a:rPr>
                <a:t>05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70513" y="1510878"/>
            <a:ext cx="4588584" cy="67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8"/>
              </a:lnSpc>
              <a:spcBef>
                <a:spcPct val="0"/>
              </a:spcBef>
            </a:pPr>
            <a:r>
              <a:rPr lang="en-US" sz="1963" spc="39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SMS/BIP participants</a:t>
            </a:r>
          </a:p>
          <a:p>
            <a:pPr algn="l">
              <a:lnSpc>
                <a:spcPts val="2748"/>
              </a:lnSpc>
              <a:spcBef>
                <a:spcPct val="0"/>
              </a:spcBef>
            </a:pPr>
            <a:endParaRPr lang="en-US" sz="1963" spc="39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337466" y="194316"/>
            <a:ext cx="6506669" cy="969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80"/>
              </a:lnSpc>
              <a:spcBef>
                <a:spcPct val="0"/>
              </a:spcBef>
            </a:pPr>
            <a:r>
              <a:rPr lang="en-US" sz="5700" dirty="0">
                <a:solidFill>
                  <a:srgbClr val="000000">
                    <a:alpha val="60000"/>
                  </a:srgbClr>
                </a:solidFill>
                <a:latin typeface="Moontime"/>
                <a:ea typeface="Moontime"/>
                <a:cs typeface="Moontime"/>
                <a:sym typeface="Moontime"/>
              </a:rPr>
              <a:t>Student participation 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052582" y="359074"/>
            <a:ext cx="4476901" cy="2079101"/>
            <a:chOff x="0" y="0"/>
            <a:chExt cx="5969202" cy="2772135"/>
          </a:xfrm>
        </p:grpSpPr>
        <p:sp>
          <p:nvSpPr>
            <p:cNvPr id="12" name="AutoShape 12"/>
            <p:cNvSpPr/>
            <p:nvPr/>
          </p:nvSpPr>
          <p:spPr>
            <a:xfrm>
              <a:off x="5032775" y="2764629"/>
              <a:ext cx="936427" cy="7506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04775"/>
              <a:ext cx="2775300" cy="1116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00"/>
                </a:lnSpc>
                <a:spcBef>
                  <a:spcPct val="0"/>
                </a:spcBef>
              </a:pPr>
              <a:r>
                <a:rPr lang="en-US" sz="5000" spc="580" dirty="0">
                  <a:solidFill>
                    <a:srgbClr val="4B4B4B"/>
                  </a:solidFill>
                  <a:latin typeface="Lustria"/>
                  <a:ea typeface="Lustria"/>
                  <a:cs typeface="Lustria"/>
                  <a:sym typeface="Lustria"/>
                </a:rPr>
                <a:t>04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6908748" y="6170101"/>
            <a:ext cx="2844852" cy="827157"/>
          </a:xfrm>
          <a:custGeom>
            <a:avLst/>
            <a:gdLst/>
            <a:ahLst/>
            <a:cxnLst/>
            <a:rect l="l" t="t" r="r" b="b"/>
            <a:pathLst>
              <a:path w="2844852" h="827157">
                <a:moveTo>
                  <a:pt x="0" y="0"/>
                </a:moveTo>
                <a:lnTo>
                  <a:pt x="2844852" y="0"/>
                </a:lnTo>
                <a:lnTo>
                  <a:pt x="2844852" y="827158"/>
                </a:lnTo>
                <a:lnTo>
                  <a:pt x="0" y="827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122" t="-656975" r="-60702" b="-19708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44968" y="6062874"/>
            <a:ext cx="1069389" cy="1041613"/>
          </a:xfrm>
          <a:custGeom>
            <a:avLst/>
            <a:gdLst/>
            <a:ahLst/>
            <a:cxnLst/>
            <a:rect l="l" t="t" r="r" b="b"/>
            <a:pathLst>
              <a:path w="1069389" h="1041613">
                <a:moveTo>
                  <a:pt x="0" y="0"/>
                </a:moveTo>
                <a:lnTo>
                  <a:pt x="1069389" y="0"/>
                </a:lnTo>
                <a:lnTo>
                  <a:pt x="1069389" y="1041612"/>
                </a:lnTo>
                <a:lnTo>
                  <a:pt x="0" y="1041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173" y="1152000"/>
            <a:ext cx="2495673" cy="4660763"/>
            <a:chOff x="0" y="-200025"/>
            <a:chExt cx="3327564" cy="6214351"/>
          </a:xfrm>
        </p:grpSpPr>
        <p:sp>
          <p:nvSpPr>
            <p:cNvPr id="3" name="TextBox 3"/>
            <p:cNvSpPr txBox="1"/>
            <p:nvPr/>
          </p:nvSpPr>
          <p:spPr>
            <a:xfrm>
              <a:off x="568884" y="-200025"/>
              <a:ext cx="2189795" cy="2237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34"/>
                </a:lnSpc>
                <a:spcBef>
                  <a:spcPct val="0"/>
                </a:spcBef>
              </a:pPr>
              <a:endParaRPr dirty="0"/>
            </a:p>
          </p:txBody>
        </p:sp>
        <p:sp>
          <p:nvSpPr>
            <p:cNvPr id="4" name="AutoShape 4"/>
            <p:cNvSpPr/>
            <p:nvPr/>
          </p:nvSpPr>
          <p:spPr>
            <a:xfrm>
              <a:off x="1458270" y="2221346"/>
              <a:ext cx="411023" cy="7716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661271"/>
              <a:ext cx="3327564" cy="3353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2"/>
                </a:lnSpc>
                <a:spcBef>
                  <a:spcPct val="0"/>
                </a:spcBef>
              </a:pPr>
              <a:r>
                <a:rPr lang="en-GB" sz="1594" spc="31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The detailed agenda will be developed based on the expressed interests and proposed topics of participating lecturers</a:t>
              </a:r>
              <a:r>
                <a:rPr lang="en-GB" sz="1594" spc="31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.</a:t>
              </a:r>
              <a:endParaRPr lang="hr-HR" sz="1594" spc="31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algn="ctr">
                <a:lnSpc>
                  <a:spcPts val="2232"/>
                </a:lnSpc>
                <a:spcBef>
                  <a:spcPct val="0"/>
                </a:spcBef>
              </a:pPr>
              <a:r>
                <a:rPr lang="en-GB" sz="1594" spc="31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A </a:t>
              </a:r>
              <a:r>
                <a:rPr lang="en-GB" sz="1594" spc="31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finalized program will follow once all contributions are confirmed.</a:t>
              </a:r>
              <a:endParaRPr lang="en-US" sz="1594" spc="31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27610"/>
              <a:ext cx="3327564" cy="12116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655"/>
                </a:lnSpc>
                <a:spcBef>
                  <a:spcPct val="0"/>
                </a:spcBef>
              </a:pPr>
              <a:r>
                <a:rPr lang="en-US" sz="5468" dirty="0">
                  <a:solidFill>
                    <a:srgbClr val="000000"/>
                  </a:solidFill>
                  <a:latin typeface="Moontime"/>
                  <a:ea typeface="Moontime"/>
                  <a:cs typeface="Moontime"/>
                  <a:sym typeface="Moontime"/>
                </a:rPr>
                <a:t>Agenda 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7600589" y="0"/>
            <a:ext cx="2153011" cy="2153011"/>
          </a:xfrm>
          <a:custGeom>
            <a:avLst/>
            <a:gdLst/>
            <a:ahLst/>
            <a:cxnLst/>
            <a:rect l="l" t="t" r="r" b="b"/>
            <a:pathLst>
              <a:path w="2153011" h="2153011">
                <a:moveTo>
                  <a:pt x="0" y="0"/>
                </a:moveTo>
                <a:lnTo>
                  <a:pt x="2153011" y="0"/>
                </a:lnTo>
                <a:lnTo>
                  <a:pt x="2153011" y="2153011"/>
                </a:lnTo>
                <a:lnTo>
                  <a:pt x="0" y="2153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softEdge rad="127000"/>
          </a:effectLst>
        </p:spPr>
      </p:sp>
      <p:sp>
        <p:nvSpPr>
          <p:cNvPr id="8" name="TextBox 8"/>
          <p:cNvSpPr txBox="1"/>
          <p:nvPr/>
        </p:nvSpPr>
        <p:spPr>
          <a:xfrm>
            <a:off x="3606142" y="2770287"/>
            <a:ext cx="5731491" cy="3590727"/>
          </a:xfrm>
          <a:prstGeom prst="rect">
            <a:avLst/>
          </a:prstGeom>
          <a:effectLst>
            <a:softEdge rad="127000"/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endParaRPr dirty="0"/>
          </a:p>
          <a:p>
            <a:pPr algn="ctr">
              <a:lnSpc>
                <a:spcPts val="1960"/>
              </a:lnSpc>
            </a:pPr>
            <a:endParaRPr dirty="0"/>
          </a:p>
          <a:p>
            <a:pPr marL="0" lvl="0" indent="0" algn="l">
              <a:lnSpc>
                <a:spcPts val="1960"/>
              </a:lnSpc>
              <a:spcBef>
                <a:spcPct val="0"/>
              </a:spcBef>
            </a:pPr>
            <a:r>
              <a:rPr lang="en-US" sz="1400" b="1" u="none" spc="28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Participants will be able to:</a:t>
            </a:r>
          </a:p>
          <a:p>
            <a:pPr lvl="0">
              <a:lnSpc>
                <a:spcPts val="1960"/>
              </a:lnSpc>
              <a:spcBef>
                <a:spcPct val="0"/>
              </a:spcBef>
            </a:pPr>
            <a:r>
              <a:rPr lang="en-US" sz="1400" u="none" spc="28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• </a:t>
            </a:r>
            <a:r>
              <a:rPr lang="en-GB" sz="1400" spc="28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understand key elements of the Smart University and Smart Campus </a:t>
            </a:r>
            <a:r>
              <a:rPr lang="en-GB" sz="1400" spc="28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concept</a:t>
            </a:r>
            <a:endParaRPr lang="hr-HR" sz="1400" spc="28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>
              <a:lnSpc>
                <a:spcPts val="1960"/>
              </a:lnSpc>
              <a:spcBef>
                <a:spcPct val="0"/>
              </a:spcBef>
            </a:pPr>
            <a:r>
              <a:rPr lang="en-GB" sz="1400" spc="28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• </a:t>
            </a:r>
            <a:r>
              <a:rPr lang="en-GB" sz="1400" spc="28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apply basic principles of digital transformation and data </a:t>
            </a:r>
            <a:r>
              <a:rPr lang="en-GB" sz="1400" spc="28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protection</a:t>
            </a:r>
            <a:endParaRPr lang="hr-HR" sz="1400" spc="28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>
              <a:lnSpc>
                <a:spcPts val="1960"/>
              </a:lnSpc>
              <a:spcBef>
                <a:spcPct val="0"/>
              </a:spcBef>
            </a:pPr>
            <a:r>
              <a:rPr lang="en-GB" sz="1400" spc="28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• </a:t>
            </a:r>
            <a:r>
              <a:rPr lang="en-GB" sz="1400" spc="28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analyse sustainability and wellbeing in campus environments from an interdisciplinary </a:t>
            </a:r>
            <a:r>
              <a:rPr lang="en-GB" sz="1400" spc="28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perspective</a:t>
            </a:r>
            <a:endParaRPr lang="hr-HR" sz="1400" spc="28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>
              <a:lnSpc>
                <a:spcPts val="1960"/>
              </a:lnSpc>
              <a:spcBef>
                <a:spcPct val="0"/>
              </a:spcBef>
            </a:pPr>
            <a:r>
              <a:rPr lang="en-GB" sz="1400" spc="28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• </a:t>
            </a:r>
            <a:r>
              <a:rPr lang="en-GB" sz="1400" spc="28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develop and present innovative solutions through team-based project </a:t>
            </a:r>
            <a:r>
              <a:rPr lang="en-GB" sz="1400" spc="28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work</a:t>
            </a:r>
            <a:endParaRPr lang="hr-HR" sz="1400" spc="28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>
              <a:lnSpc>
                <a:spcPts val="1960"/>
              </a:lnSpc>
              <a:spcBef>
                <a:spcPct val="0"/>
              </a:spcBef>
            </a:pPr>
            <a:endParaRPr lang="en-US" sz="1400" u="none" spc="28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>
              <a:lnSpc>
                <a:spcPts val="1960"/>
              </a:lnSpc>
              <a:spcBef>
                <a:spcPct val="0"/>
              </a:spcBef>
            </a:pPr>
            <a:r>
              <a:rPr lang="en-US" sz="1400" u="none" spc="28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Detailed learning outcomes will be finalized once thematic units and lecturers are confirmed.</a:t>
            </a:r>
          </a:p>
          <a:p>
            <a:pPr marL="0" lvl="0" indent="0" algn="l">
              <a:lnSpc>
                <a:spcPts val="1960"/>
              </a:lnSpc>
              <a:spcBef>
                <a:spcPct val="0"/>
              </a:spcBef>
            </a:pPr>
            <a:endParaRPr lang="en-US" sz="1400" u="none" spc="28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16032" y="1114752"/>
            <a:ext cx="2190747" cy="167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Moontime"/>
                <a:ea typeface="Moontime"/>
                <a:cs typeface="Moontime"/>
                <a:sym typeface="Moontime"/>
              </a:rPr>
              <a:t>Learning Outcomes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1406" y="258961"/>
            <a:ext cx="1086603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696" dirty="0">
                <a:solidFill>
                  <a:srgbClr val="4B4B4B"/>
                </a:solidFill>
                <a:latin typeface="Lustria"/>
                <a:ea typeface="Lustria"/>
                <a:cs typeface="Lustria"/>
                <a:sym typeface="Lustria"/>
              </a:rPr>
              <a:t>05</a:t>
            </a:r>
          </a:p>
        </p:txBody>
      </p:sp>
      <p:sp>
        <p:nvSpPr>
          <p:cNvPr id="11" name="Freeform 11"/>
          <p:cNvSpPr/>
          <p:nvPr/>
        </p:nvSpPr>
        <p:spPr>
          <a:xfrm>
            <a:off x="5036154" y="6207013"/>
            <a:ext cx="4570207" cy="948318"/>
          </a:xfrm>
          <a:custGeom>
            <a:avLst/>
            <a:gdLst/>
            <a:ahLst/>
            <a:cxnLst/>
            <a:rect l="l" t="t" r="r" b="b"/>
            <a:pathLst>
              <a:path w="4570207" h="948318">
                <a:moveTo>
                  <a:pt x="0" y="0"/>
                </a:moveTo>
                <a:lnTo>
                  <a:pt x="4570207" y="0"/>
                </a:lnTo>
                <a:lnTo>
                  <a:pt x="4570207" y="948318"/>
                </a:lnTo>
                <a:lnTo>
                  <a:pt x="0" y="948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7"/>
          <p:cNvSpPr/>
          <p:nvPr/>
        </p:nvSpPr>
        <p:spPr>
          <a:xfrm>
            <a:off x="228600" y="6100472"/>
            <a:ext cx="1069389" cy="1041613"/>
          </a:xfrm>
          <a:custGeom>
            <a:avLst/>
            <a:gdLst/>
            <a:ahLst/>
            <a:cxnLst/>
            <a:rect l="l" t="t" r="r" b="b"/>
            <a:pathLst>
              <a:path w="1069389" h="1041613">
                <a:moveTo>
                  <a:pt x="0" y="0"/>
                </a:moveTo>
                <a:lnTo>
                  <a:pt x="1069388" y="0"/>
                </a:lnTo>
                <a:lnTo>
                  <a:pt x="1069388" y="1041612"/>
                </a:lnTo>
                <a:lnTo>
                  <a:pt x="0" y="10416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AutoShape 4"/>
          <p:cNvSpPr/>
          <p:nvPr/>
        </p:nvSpPr>
        <p:spPr>
          <a:xfrm>
            <a:off x="5486400" y="2962242"/>
            <a:ext cx="308267" cy="5787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843555" y="3652520"/>
            <a:ext cx="438912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676400" y="236339"/>
            <a:ext cx="8290560" cy="707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📣 23 Jan 2026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Official Invitation for Partner HEIs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endParaRPr lang="en-US" sz="1683" u="none" strike="noStrike" spc="33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9 </a:t>
            </a: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February 2026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📝 Staff expression of interest - must be submitted via the form provided in the </a:t>
            </a: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2"/>
              </a:rPr>
              <a:t>link</a:t>
            </a: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endParaRPr lang="en-US" sz="1683" u="none" strike="noStrike" spc="33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hr-HR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18</a:t>
            </a:r>
            <a:r>
              <a:rPr lang="en-US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hr-HR" sz="1683" u="none" strike="noStrike" spc="33" dirty="0" err="1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March</a:t>
            </a:r>
            <a:r>
              <a:rPr lang="en-US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2026 - Nomination deadline (by sending institutions</a:t>
            </a:r>
            <a:r>
              <a:rPr lang="en-US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)</a:t>
            </a:r>
            <a:r>
              <a:rPr lang="hr-HR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– 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🎯 </a:t>
            </a: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SMS/BIP </a:t>
            </a:r>
            <a:r>
              <a:rPr lang="en-US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participants</a:t>
            </a:r>
            <a:r>
              <a:rPr lang="hr-HR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hr-HR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link. </a:t>
            </a:r>
            <a:endParaRPr lang="hr-HR" sz="1683" u="none" strike="noStrike" spc="33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hr-HR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</a:t>
            </a:r>
            <a:r>
              <a:rPr lang="en-US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STA participants</a:t>
            </a:r>
            <a:r>
              <a:rPr lang="hr-HR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hr-HR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link</a:t>
            </a:r>
            <a:r>
              <a:rPr lang="hr-HR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 lang="en-US" sz="1683" u="none" strike="noStrike" spc="33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endParaRPr lang="en-US" sz="1683" u="none" strike="noStrike" spc="33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hr-HR" sz="1683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23</a:t>
            </a:r>
            <a:r>
              <a:rPr lang="en-US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– </a:t>
            </a:r>
            <a:r>
              <a:rPr lang="hr-HR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</a:t>
            </a:r>
            <a:r>
              <a:rPr lang="en-US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6 </a:t>
            </a: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Mar 2026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📄 </a:t>
            </a:r>
            <a:r>
              <a:rPr lang="hr-HR" sz="1683" spc="33" dirty="0" err="1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learining</a:t>
            </a:r>
            <a:r>
              <a:rPr lang="hr-HR" sz="1683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hr-HR" sz="1683" spc="33" dirty="0" err="1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Agreement</a:t>
            </a:r>
            <a:r>
              <a:rPr lang="en-US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/ </a:t>
            </a: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Staff Mobility Agreement completion &amp; participant registration 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endParaRPr lang="en-US" sz="1683" u="none" strike="noStrike" spc="33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13 –16 Apr 2026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💻 Online component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endParaRPr lang="en-US" sz="1683" u="none" strike="noStrike" spc="33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 –24 Apr 2026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✈️ Physical mobility at VEVU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After BIP</a:t>
            </a:r>
          </a:p>
          <a:p>
            <a:pPr lvl="0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✅ </a:t>
            </a:r>
            <a:r>
              <a:rPr lang="en-US" sz="1683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Participant evaluation</a:t>
            </a:r>
            <a:endParaRPr lang="en-US" sz="1683" u="none" strike="noStrike" spc="33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385331" y="6062874"/>
            <a:ext cx="1069389" cy="1041613"/>
          </a:xfrm>
          <a:custGeom>
            <a:avLst/>
            <a:gdLst/>
            <a:ahLst/>
            <a:cxnLst/>
            <a:rect l="l" t="t" r="r" b="b"/>
            <a:pathLst>
              <a:path w="1069389" h="1041613">
                <a:moveTo>
                  <a:pt x="0" y="0"/>
                </a:moveTo>
                <a:lnTo>
                  <a:pt x="1069389" y="0"/>
                </a:lnTo>
                <a:lnTo>
                  <a:pt x="1069389" y="1041612"/>
                </a:lnTo>
                <a:lnTo>
                  <a:pt x="0" y="10416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5400000">
            <a:off x="-2557998" y="2422604"/>
            <a:ext cx="7007659" cy="1032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08"/>
              </a:lnSpc>
            </a:pPr>
            <a:r>
              <a:rPr lang="en-US" sz="9600" dirty="0">
                <a:solidFill>
                  <a:srgbClr val="000000"/>
                </a:solidFill>
                <a:latin typeface="Moontime"/>
                <a:ea typeface="Moontime"/>
                <a:cs typeface="Moontime"/>
                <a:sym typeface="Moontime"/>
              </a:rPr>
              <a:t>Plan timeline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4403" y="235589"/>
            <a:ext cx="1197840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696" dirty="0">
                <a:solidFill>
                  <a:srgbClr val="4B4B4B"/>
                </a:solidFill>
                <a:latin typeface="Lustria"/>
                <a:ea typeface="Lustria"/>
                <a:cs typeface="Lustria"/>
                <a:sym typeface="Lustria"/>
              </a:rPr>
              <a:t>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9477" y="814460"/>
            <a:ext cx="8704726" cy="3968216"/>
            <a:chOff x="0" y="0"/>
            <a:chExt cx="11606301" cy="5290955"/>
          </a:xfrm>
        </p:grpSpPr>
        <p:sp>
          <p:nvSpPr>
            <p:cNvPr id="3" name="TextBox 3"/>
            <p:cNvSpPr txBox="1"/>
            <p:nvPr/>
          </p:nvSpPr>
          <p:spPr>
            <a:xfrm>
              <a:off x="0" y="3239111"/>
              <a:ext cx="11606301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6"/>
                </a:lnSpc>
                <a:spcBef>
                  <a:spcPct val="0"/>
                </a:spcBef>
              </a:pPr>
              <a:r>
                <a:rPr lang="en-US" sz="2147" b="1" u="none" strike="noStrike" spc="42" dirty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VEVU Erasmus+ Coordinator:</a:t>
              </a:r>
            </a:p>
            <a:p>
              <a:pPr marL="0" lvl="0" indent="0" algn="l">
                <a:lnSpc>
                  <a:spcPts val="3006"/>
                </a:lnSpc>
                <a:spcBef>
                  <a:spcPct val="0"/>
                </a:spcBef>
              </a:pPr>
              <a:r>
                <a:rPr lang="en-US" sz="2147" b="1" u="none" strike="noStrike" spc="42" dirty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Karolina Novinc, Master of European Business Studies,</a:t>
              </a:r>
            </a:p>
            <a:p>
              <a:pPr marL="0" lvl="0" indent="0" algn="l">
                <a:lnSpc>
                  <a:spcPts val="3006"/>
                </a:lnSpc>
                <a:spcBef>
                  <a:spcPct val="0"/>
                </a:spcBef>
              </a:pPr>
              <a:r>
                <a:rPr lang="en-US" sz="2147" u="none" strike="noStrike" spc="42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International Cooperation and Projects Assistant</a:t>
              </a:r>
            </a:p>
            <a:p>
              <a:pPr lvl="0">
                <a:lnSpc>
                  <a:spcPts val="3006"/>
                </a:lnSpc>
                <a:spcBef>
                  <a:spcPct val="0"/>
                </a:spcBef>
              </a:pPr>
              <a:r>
                <a:rPr lang="en-GB" sz="2400" dirty="0"/>
                <a:t>📧 </a:t>
              </a:r>
              <a:r>
                <a:rPr lang="en-GB" sz="2400" dirty="0" err="1" smtClean="0">
                  <a:hlinkClick r:id="rId2"/>
                </a:rPr>
                <a:t>karolina.novinc@vevu</a:t>
              </a:r>
              <a:r>
                <a:rPr lang="en-GB" sz="2400" dirty="0" smtClean="0">
                  <a:hlinkClick r:id="rId2"/>
                </a:rPr>
                <a:t>.</a:t>
              </a:r>
              <a:r>
                <a:rPr lang="hr-HR" sz="2400" dirty="0" err="1" smtClean="0">
                  <a:hlinkClick r:id="rId2"/>
                </a:rPr>
                <a:t>hr</a:t>
              </a:r>
              <a:r>
                <a:rPr lang="hr-HR" sz="2400" dirty="0" smtClean="0"/>
                <a:t> </a:t>
              </a:r>
              <a:endParaRPr lang="en-US" sz="2147" u="none" strike="noStrike" spc="42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0"/>
              <a:ext cx="415131" cy="7793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5596291" y="29065"/>
            <a:ext cx="3943708" cy="3214728"/>
          </a:xfrm>
          <a:custGeom>
            <a:avLst/>
            <a:gdLst/>
            <a:ahLst/>
            <a:cxnLst/>
            <a:rect l="l" t="t" r="r" b="b"/>
            <a:pathLst>
              <a:path w="3652083" h="2734436">
                <a:moveTo>
                  <a:pt x="0" y="0"/>
                </a:moveTo>
                <a:lnTo>
                  <a:pt x="3652084" y="0"/>
                </a:lnTo>
                <a:lnTo>
                  <a:pt x="3652084" y="2734436"/>
                </a:lnTo>
                <a:lnTo>
                  <a:pt x="0" y="27344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51" b="-33760"/>
            </a:stretch>
          </a:blipFill>
          <a:effectLst>
            <a:softEdge rad="317500"/>
          </a:effectLst>
        </p:spPr>
      </p:sp>
      <p:sp>
        <p:nvSpPr>
          <p:cNvPr id="7" name="TextBox 7"/>
          <p:cNvSpPr txBox="1"/>
          <p:nvPr/>
        </p:nvSpPr>
        <p:spPr>
          <a:xfrm>
            <a:off x="2429079" y="629431"/>
            <a:ext cx="3525343" cy="194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08"/>
              </a:lnSpc>
            </a:pPr>
            <a:r>
              <a:rPr lang="en-US" sz="9600" dirty="0">
                <a:solidFill>
                  <a:srgbClr val="000000"/>
                </a:solidFill>
                <a:latin typeface="Moontime"/>
                <a:ea typeface="Moontime"/>
                <a:cs typeface="Moontime"/>
                <a:sym typeface="Moontime"/>
              </a:rPr>
              <a:t>Host </a:t>
            </a:r>
            <a:r>
              <a:rPr lang="en-US" sz="9600" dirty="0" smtClean="0">
                <a:solidFill>
                  <a:srgbClr val="000000"/>
                </a:solidFill>
                <a:latin typeface="Moontime"/>
                <a:ea typeface="Moontime"/>
                <a:cs typeface="Moontime"/>
                <a:sym typeface="Moontime"/>
              </a:rPr>
              <a:t>Contact</a:t>
            </a:r>
            <a:endParaRPr lang="en-US" sz="9600" dirty="0">
              <a:solidFill>
                <a:srgbClr val="000000"/>
              </a:solidFill>
              <a:latin typeface="Moontime"/>
              <a:ea typeface="Moontime"/>
              <a:cs typeface="Moontime"/>
              <a:sym typeface="Moontim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87774" y="160020"/>
            <a:ext cx="1197840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696" dirty="0">
                <a:solidFill>
                  <a:srgbClr val="4B4B4B"/>
                </a:solidFill>
                <a:latin typeface="Lustria"/>
                <a:ea typeface="Lustria"/>
                <a:cs typeface="Lustria"/>
                <a:sym typeface="Lustria"/>
              </a:rPr>
              <a:t>07</a:t>
            </a:r>
          </a:p>
        </p:txBody>
      </p:sp>
      <p:sp>
        <p:nvSpPr>
          <p:cNvPr id="9" name="Freeform 9"/>
          <p:cNvSpPr/>
          <p:nvPr/>
        </p:nvSpPr>
        <p:spPr>
          <a:xfrm>
            <a:off x="145559" y="6439706"/>
            <a:ext cx="3112130" cy="802670"/>
          </a:xfrm>
          <a:custGeom>
            <a:avLst/>
            <a:gdLst/>
            <a:ahLst/>
            <a:cxnLst/>
            <a:rect l="l" t="t" r="r" b="b"/>
            <a:pathLst>
              <a:path w="3112130" h="802670">
                <a:moveTo>
                  <a:pt x="0" y="0"/>
                </a:moveTo>
                <a:lnTo>
                  <a:pt x="3112130" y="0"/>
                </a:lnTo>
                <a:lnTo>
                  <a:pt x="3112130" y="802670"/>
                </a:lnTo>
                <a:lnTo>
                  <a:pt x="0" y="802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1000"/>
            </a:blip>
            <a:stretch>
              <a:fillRect/>
            </a:stretch>
          </a:blipFill>
          <a:effectLst>
            <a:softEdge rad="63500"/>
          </a:effectLst>
        </p:spPr>
      </p:sp>
      <p:sp>
        <p:nvSpPr>
          <p:cNvPr id="10" name="Freeform 6"/>
          <p:cNvSpPr/>
          <p:nvPr/>
        </p:nvSpPr>
        <p:spPr>
          <a:xfrm>
            <a:off x="8439508" y="6137251"/>
            <a:ext cx="1069389" cy="1041613"/>
          </a:xfrm>
          <a:custGeom>
            <a:avLst/>
            <a:gdLst/>
            <a:ahLst/>
            <a:cxnLst/>
            <a:rect l="l" t="t" r="r" b="b"/>
            <a:pathLst>
              <a:path w="1069389" h="1041613">
                <a:moveTo>
                  <a:pt x="0" y="0"/>
                </a:moveTo>
                <a:lnTo>
                  <a:pt x="1069389" y="0"/>
                </a:lnTo>
                <a:lnTo>
                  <a:pt x="1069389" y="1041612"/>
                </a:lnTo>
                <a:lnTo>
                  <a:pt x="0" y="10416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803</Words>
  <Application>Microsoft Office PowerPoint</Application>
  <PresentationFormat>Prilagođeno</PresentationFormat>
  <Paragraphs>121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9" baseType="lpstr">
      <vt:lpstr>Calibri</vt:lpstr>
      <vt:lpstr>Playfair Display Bold</vt:lpstr>
      <vt:lpstr>Lustria</vt:lpstr>
      <vt:lpstr>PT Sans Bold</vt:lpstr>
      <vt:lpstr>Arial</vt:lpstr>
      <vt:lpstr>Moontime</vt:lpstr>
      <vt:lpstr>Playfair Display</vt:lpstr>
      <vt:lpstr>PT Sans</vt:lpstr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BIP</dc:title>
  <dc:creator>Karolina Novinc</dc:creator>
  <cp:lastModifiedBy>Karolina Novinc</cp:lastModifiedBy>
  <cp:revision>19</cp:revision>
  <dcterms:created xsi:type="dcterms:W3CDTF">2006-08-16T00:00:00Z</dcterms:created>
  <dcterms:modified xsi:type="dcterms:W3CDTF">2026-01-27T13:22:11Z</dcterms:modified>
  <dc:identifier>DAG9u6TlAU4</dc:identifier>
</cp:coreProperties>
</file>